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action agency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Case studies in Best Management Practices</a:t>
            </a:r>
          </a:p>
        </p:txBody>
      </p:sp>
    </p:spTree>
    <p:extLst>
      <p:ext uri="{BB962C8B-B14F-4D97-AF65-F5344CB8AC3E}">
        <p14:creationId xmlns:p14="http://schemas.microsoft.com/office/powerpoint/2010/main" val="119771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Colorado River Commission of Nevada (CRCNV)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dirty="0"/>
          </a:p>
          <a:p>
            <a:r>
              <a:rPr lang="en-US" sz="2400" dirty="0"/>
              <a:t>State Agency (7 Member Commission/ 4 by Governor / 3 by SNWA)</a:t>
            </a:r>
          </a:p>
          <a:p>
            <a:r>
              <a:rPr lang="en-US" sz="2400" dirty="0"/>
              <a:t>Colorado River Power</a:t>
            </a:r>
          </a:p>
          <a:p>
            <a:pPr lvl="1"/>
            <a:r>
              <a:rPr lang="en-US" sz="2400" dirty="0"/>
              <a:t>Hoover, Parker, Davis, CRSP</a:t>
            </a:r>
          </a:p>
          <a:p>
            <a:pPr lvl="1"/>
            <a:r>
              <a:rPr lang="en-US" sz="2400" dirty="0"/>
              <a:t>Transmission (P-DP &amp; Intertie)</a:t>
            </a:r>
          </a:p>
          <a:p>
            <a:r>
              <a:rPr lang="en-US" sz="2400" dirty="0"/>
              <a:t>Colorado River Water - DCP</a:t>
            </a:r>
          </a:p>
          <a:p>
            <a:r>
              <a:rPr lang="en-US" sz="2400" dirty="0"/>
              <a:t>Advocacy – State (Every 2 Years) &amp; Federal</a:t>
            </a:r>
          </a:p>
          <a:p>
            <a:r>
              <a:rPr lang="en-US" sz="2400" dirty="0"/>
              <a:t>Values (Excellence, Integrity, Positive Work Environment)</a:t>
            </a:r>
          </a:p>
          <a:p>
            <a:r>
              <a:rPr lang="en-US" sz="2400" dirty="0"/>
              <a:t>Self-Funded (Enterprise Fund)</a:t>
            </a:r>
          </a:p>
          <a:p>
            <a:r>
              <a:rPr lang="en-US" sz="2400" dirty="0"/>
              <a:t>Environmental – MSCP,  CREDA</a:t>
            </a:r>
          </a:p>
        </p:txBody>
      </p:sp>
    </p:spTree>
    <p:extLst>
      <p:ext uri="{BB962C8B-B14F-4D97-AF65-F5344CB8AC3E}">
        <p14:creationId xmlns:p14="http://schemas.microsoft.com/office/powerpoint/2010/main" val="10077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Northwest Public Power Association (NWPPA)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59725"/>
            <a:ext cx="10820400" cy="4024125"/>
          </a:xfrm>
        </p:spPr>
        <p:txBody>
          <a:bodyPr>
            <a:normAutofit/>
          </a:bodyPr>
          <a:lstStyle/>
          <a:p>
            <a:r>
              <a:rPr lang="en-US" sz="2400" dirty="0"/>
              <a:t>Board – 33 Members</a:t>
            </a:r>
          </a:p>
          <a:p>
            <a:r>
              <a:rPr lang="en-US" sz="2400" dirty="0"/>
              <a:t>Staffing – 14 Employees</a:t>
            </a:r>
          </a:p>
          <a:p>
            <a:r>
              <a:rPr lang="en-US" sz="2400" dirty="0"/>
              <a:t>Communication (3)</a:t>
            </a:r>
          </a:p>
          <a:p>
            <a:pPr lvl="1"/>
            <a:r>
              <a:rPr lang="en-US" sz="2400" dirty="0"/>
              <a:t>Graphic Designer/Web Developer</a:t>
            </a:r>
          </a:p>
          <a:p>
            <a:r>
              <a:rPr lang="en-US" sz="2400" dirty="0"/>
              <a:t>Administration (6)</a:t>
            </a:r>
          </a:p>
          <a:p>
            <a:r>
              <a:rPr lang="en-US" sz="2400" dirty="0"/>
              <a:t>Government/Regulatory Relations (2 Consultants)</a:t>
            </a:r>
          </a:p>
          <a:p>
            <a:r>
              <a:rPr lang="en-US" sz="2400" dirty="0"/>
              <a:t>Member Service, Education and Training (5) – </a:t>
            </a:r>
            <a:r>
              <a:rPr lang="en-US" sz="2400" b="1" u="sng" dirty="0"/>
              <a:t>Primary Service</a:t>
            </a:r>
          </a:p>
        </p:txBody>
      </p:sp>
    </p:spTree>
    <p:extLst>
      <p:ext uri="{BB962C8B-B14F-4D97-AF65-F5344CB8AC3E}">
        <p14:creationId xmlns:p14="http://schemas.microsoft.com/office/powerpoint/2010/main" val="238304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Southern California Public Power authority (SCPPA)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075" y="2233748"/>
            <a:ext cx="9492342" cy="4624252"/>
          </a:xfrm>
        </p:spPr>
        <p:txBody>
          <a:bodyPr>
            <a:noAutofit/>
          </a:bodyPr>
          <a:lstStyle/>
          <a:p>
            <a:r>
              <a:rPr lang="en-US" sz="2400" dirty="0"/>
              <a:t>Jointly Financed Projects – Economies of Scope &amp; Scale</a:t>
            </a:r>
          </a:p>
          <a:p>
            <a:pPr lvl="1"/>
            <a:r>
              <a:rPr lang="en-US" sz="2400" dirty="0"/>
              <a:t>38 Projects &amp; 12.6 Million MWHs Generated in 2016-2017</a:t>
            </a:r>
          </a:p>
          <a:p>
            <a:pPr lvl="1"/>
            <a:r>
              <a:rPr lang="en-US" sz="2400" dirty="0"/>
              <a:t>Supplies 16% of California’s Power</a:t>
            </a:r>
          </a:p>
          <a:p>
            <a:r>
              <a:rPr lang="en-US" sz="2400" dirty="0"/>
              <a:t>Collaborative Advocacy – State &amp; Federal</a:t>
            </a:r>
          </a:p>
          <a:p>
            <a:r>
              <a:rPr lang="en-US" sz="2400" dirty="0"/>
              <a:t>Value Added Services</a:t>
            </a:r>
          </a:p>
          <a:p>
            <a:pPr lvl="1"/>
            <a:r>
              <a:rPr lang="en-US" sz="2400" dirty="0"/>
              <a:t>Joint Procurement</a:t>
            </a:r>
          </a:p>
          <a:p>
            <a:pPr lvl="1"/>
            <a:r>
              <a:rPr lang="en-US" sz="2400" dirty="0"/>
              <a:t>Annual Conference (&amp; T&amp;D E&amp;O Operations Conference)</a:t>
            </a:r>
          </a:p>
          <a:p>
            <a:pPr lvl="1"/>
            <a:r>
              <a:rPr lang="en-US" sz="2400" dirty="0"/>
              <a:t>Information Sharing - 15 Working Groups</a:t>
            </a:r>
          </a:p>
          <a:p>
            <a:r>
              <a:rPr lang="en-US" sz="2400" dirty="0"/>
              <a:t>Training Center - Workforce Development </a:t>
            </a:r>
          </a:p>
        </p:txBody>
      </p:sp>
    </p:spTree>
    <p:extLst>
      <p:ext uri="{BB962C8B-B14F-4D97-AF65-F5344CB8AC3E}">
        <p14:creationId xmlns:p14="http://schemas.microsoft.com/office/powerpoint/2010/main" val="295275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Utah Associate Municipal power systems (UAMPS)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05943"/>
          </a:xfrm>
        </p:spPr>
        <p:txBody>
          <a:bodyPr>
            <a:normAutofit/>
          </a:bodyPr>
          <a:lstStyle/>
          <a:p>
            <a:r>
              <a:rPr lang="en-US" sz="2400" dirty="0"/>
              <a:t>36 Member Board</a:t>
            </a:r>
          </a:p>
          <a:p>
            <a:r>
              <a:rPr lang="en-US" sz="2400" dirty="0"/>
              <a:t>34 Staff (13 Related to Gas Plant)</a:t>
            </a:r>
          </a:p>
          <a:p>
            <a:r>
              <a:rPr lang="en-US" sz="2400" dirty="0"/>
              <a:t>5.3 Million MWh</a:t>
            </a:r>
          </a:p>
          <a:p>
            <a:r>
              <a:rPr lang="en-US" sz="2400" dirty="0"/>
              <a:t>Specializing in Project Development</a:t>
            </a:r>
          </a:p>
          <a:p>
            <a:r>
              <a:rPr lang="en-US" sz="2400" dirty="0"/>
              <a:t>16 Projects</a:t>
            </a:r>
          </a:p>
          <a:p>
            <a:pPr lvl="1"/>
            <a:r>
              <a:rPr lang="en-US" sz="2400" dirty="0"/>
              <a:t>Opt-in</a:t>
            </a:r>
          </a:p>
          <a:p>
            <a:pPr lvl="1"/>
            <a:r>
              <a:rPr lang="en-US" sz="2400" dirty="0"/>
              <a:t>Project Based Rates</a:t>
            </a:r>
          </a:p>
          <a:p>
            <a:pPr lvl="1"/>
            <a:r>
              <a:rPr lang="en-US" sz="2400" dirty="0"/>
              <a:t>Small Modular Reactors</a:t>
            </a:r>
          </a:p>
          <a:p>
            <a:r>
              <a:rPr lang="en-US" sz="2400" dirty="0"/>
              <a:t>Yearly Member Conference</a:t>
            </a:r>
          </a:p>
        </p:txBody>
      </p:sp>
    </p:spTree>
    <p:extLst>
      <p:ext uri="{BB962C8B-B14F-4D97-AF65-F5344CB8AC3E}">
        <p14:creationId xmlns:p14="http://schemas.microsoft.com/office/powerpoint/2010/main" val="31979816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1423</TotalTime>
  <Words>237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Joint action agency</vt:lpstr>
      <vt:lpstr>Colorado River Commission of Nevada (CRCNV)</vt:lpstr>
      <vt:lpstr>Northwest Public Power Association (NWPPA)</vt:lpstr>
      <vt:lpstr>Southern California Public Power authority (SCPPA)</vt:lpstr>
      <vt:lpstr>Utah Associate Municipal power systems (UAMPS)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action agency</dc:title>
  <dc:creator>Ed Gerak</dc:creator>
  <cp:lastModifiedBy>Heather Cole</cp:lastModifiedBy>
  <cp:revision>31</cp:revision>
  <dcterms:created xsi:type="dcterms:W3CDTF">2019-05-01T21:21:53Z</dcterms:created>
  <dcterms:modified xsi:type="dcterms:W3CDTF">2021-07-16T17:11:10Z</dcterms:modified>
</cp:coreProperties>
</file>